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7"/>
  </p:notesMasterIdLst>
  <p:sldIdLst>
    <p:sldId id="256" r:id="rId2"/>
    <p:sldId id="257" r:id="rId3"/>
    <p:sldId id="268" r:id="rId4"/>
    <p:sldId id="298" r:id="rId5"/>
    <p:sldId id="293" r:id="rId6"/>
    <p:sldId id="304" r:id="rId7"/>
    <p:sldId id="294" r:id="rId8"/>
    <p:sldId id="305" r:id="rId9"/>
    <p:sldId id="295" r:id="rId10"/>
    <p:sldId id="306" r:id="rId11"/>
    <p:sldId id="297" r:id="rId12"/>
    <p:sldId id="307" r:id="rId13"/>
    <p:sldId id="296" r:id="rId14"/>
    <p:sldId id="308" r:id="rId15"/>
    <p:sldId id="286" r:id="rId16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8"/>
    </p:embeddedFont>
    <p:embeddedFont>
      <p:font typeface="Google Sans" panose="020B0600000101010101" charset="0"/>
      <p:regular r:id="rId19"/>
      <p:bold r:id="rId20"/>
      <p:italic r:id="rId21"/>
      <p:boldItalic r:id="rId22"/>
    </p:embeddedFont>
    <p:embeddedFont>
      <p:font typeface="Google Sans Medium" panose="020B0600000101010101" charset="0"/>
      <p:regular r:id="rId23"/>
      <p:bold r:id="rId24"/>
      <p:italic r:id="rId25"/>
      <p:boldItalic r:id="rId26"/>
    </p:embeddedFont>
    <p:embeddedFont>
      <p:font typeface="Roboto Mono Light" panose="00000009000000000000" pitchFamily="49" charset="0"/>
      <p:regular r:id="rId27"/>
      <p:bold r:id="rId28"/>
      <p:italic r:id="rId29"/>
      <p:boldItalic r:id="rId30"/>
    </p:embeddedFont>
    <p:embeddedFont>
      <p:font typeface="맑은 고딕 Semilight" panose="020B0502040204020203" pitchFamily="50" charset="-127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8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8dee1d198_1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28dee1d198_1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- Green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924000" y="1641625"/>
            <a:ext cx="4363200" cy="20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Number">
  <p:cSld name="SECTION_TITLE_AND_DESCRIPTION_1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title" hasCustomPrompt="1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700"/>
              <a:buNone/>
              <a:defRPr sz="8700">
                <a:solidFill>
                  <a:srgbClr val="202124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74" name="Google Shape;74;p19"/>
          <p:cNvSpPr txBox="1">
            <a:spLocks noGrp="1"/>
          </p:cNvSpPr>
          <p:nvPr>
            <p:ph type="title" idx="2"/>
          </p:nvPr>
        </p:nvSpPr>
        <p:spPr>
          <a:xfrm>
            <a:off x="311700" y="1257225"/>
            <a:ext cx="39942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title" idx="3"/>
          </p:nvPr>
        </p:nvSpPr>
        <p:spPr>
          <a:xfrm>
            <a:off x="311700" y="3302475"/>
            <a:ext cx="41211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pic>
        <p:nvPicPr>
          <p:cNvPr id="76" name="Google Shape;7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 hasCustomPrompt="1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None/>
              <a:defRPr sz="9000">
                <a:solidFill>
                  <a:srgbClr val="202124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80" name="Google Shape;8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title" idx="2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title" idx="3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 (partner logos) - Red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924000" y="1597350"/>
            <a:ext cx="4440300" cy="17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Yellow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Full Screen 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title"/>
          </p:nvPr>
        </p:nvSpPr>
        <p:spPr>
          <a:xfrm>
            <a:off x="1014575" y="1293850"/>
            <a:ext cx="7114800" cy="24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2pPr>
            <a:lvl3pPr lvl="2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3pPr>
            <a:lvl4pPr lvl="3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4pPr>
            <a:lvl5pPr lvl="4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5pPr>
            <a:lvl6pPr lvl="5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6pPr>
            <a:lvl7pPr lvl="6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7pPr>
            <a:lvl8pPr lvl="7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8pPr>
            <a:lvl9pPr lvl="8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Split Screen (partner logos)" userDrawn="1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 dirty="0"/>
          </a:p>
        </p:txBody>
      </p:sp>
      <p:sp>
        <p:nvSpPr>
          <p:cNvPr id="2" name="Google Shape;24;p5">
            <a:extLst>
              <a:ext uri="{FF2B5EF4-FFF2-40B4-BE49-F238E27FC236}">
                <a16:creationId xmlns:a16="http://schemas.microsoft.com/office/drawing/2014/main" id="{14DD1F9D-6D66-61CE-1A4F-E2FB1B8F43B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051550" y="914400"/>
            <a:ext cx="2451099" cy="1898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Font typeface="Google Sans Medium"/>
              <a:buNone/>
              <a:defRPr sz="1200">
                <a:solidFill>
                  <a:srgbClr val="5F6368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Split Screen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794975" y="1333800"/>
            <a:ext cx="3541800" cy="24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Full Screen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740450" y="1030300"/>
            <a:ext cx="3669600" cy="24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" type="twoColTx">
  <p:cSld name="TITLE_AND_TWO_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58" name="Google Shape;58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6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5" r:id="rId11"/>
    <p:sldLayoutId id="214748366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 Semilight" panose="020B0502040204020203" pitchFamily="50" charset="-127"/>
          <a:ea typeface="맑은 고딕 Semilight" panose="020B0502040204020203" pitchFamily="50" charset="-127"/>
          <a:cs typeface="맑은 고딕 Semilight" panose="020B0502040204020203" pitchFamily="50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title"/>
          </p:nvPr>
        </p:nvSpPr>
        <p:spPr>
          <a:xfrm>
            <a:off x="430400" y="1581600"/>
            <a:ext cx="7254594" cy="16389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/>
              <a:t>컴퓨터 네트워크</a:t>
            </a:r>
            <a:br>
              <a:rPr lang="en-US" altLang="ko-KR" sz="4400" dirty="0"/>
            </a:br>
            <a:r>
              <a:rPr lang="en-US" altLang="ko-KR" sz="4400" dirty="0"/>
              <a:t>1</a:t>
            </a:r>
            <a:r>
              <a:rPr lang="ko-KR" altLang="en-US" sz="4400" dirty="0"/>
              <a:t>장 복습문제</a:t>
            </a:r>
            <a:r>
              <a:rPr lang="en-US" altLang="ko-KR" sz="4400" dirty="0"/>
              <a:t>, </a:t>
            </a:r>
            <a:r>
              <a:rPr lang="ko-KR" altLang="en-US" sz="4400" dirty="0"/>
              <a:t>연습문제</a:t>
            </a:r>
            <a:endParaRPr sz="4400" dirty="0"/>
          </a:p>
        </p:txBody>
      </p:sp>
      <p:sp>
        <p:nvSpPr>
          <p:cNvPr id="2" name="Google Shape;91;p22">
            <a:extLst>
              <a:ext uri="{FF2B5EF4-FFF2-40B4-BE49-F238E27FC236}">
                <a16:creationId xmlns:a16="http://schemas.microsoft.com/office/drawing/2014/main" id="{67757C8A-96AB-29A7-629F-2C263FBF2691}"/>
              </a:ext>
            </a:extLst>
          </p:cNvPr>
          <p:cNvSpPr txBox="1">
            <a:spLocks/>
          </p:cNvSpPr>
          <p:nvPr/>
        </p:nvSpPr>
        <p:spPr>
          <a:xfrm>
            <a:off x="430400" y="3220572"/>
            <a:ext cx="5634224" cy="961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Google Sans"/>
              <a:buNone/>
              <a:defRPr sz="4200" b="1" i="0" u="none" strike="noStrike" cap="none">
                <a:solidFill>
                  <a:schemeClr val="dk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en-US" altLang="ko-KR" sz="1800" dirty="0"/>
              <a:t>20204062 </a:t>
            </a:r>
            <a:r>
              <a:rPr lang="ko-KR" altLang="en-US" sz="1800" dirty="0"/>
              <a:t>이인규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96650"/>
            <a:ext cx="8415442" cy="755700"/>
          </a:xfrm>
        </p:spPr>
        <p:txBody>
          <a:bodyPr/>
          <a:lstStyle/>
          <a:p>
            <a:r>
              <a:rPr lang="en-US" altLang="ko-KR" dirty="0"/>
              <a:t>P6. </a:t>
            </a:r>
            <a:r>
              <a:rPr lang="ko-KR" altLang="en-US" dirty="0"/>
              <a:t>전파 지연과 전송 지연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E2CD8C46-5FE7-FB6B-6C8B-45D501883E1B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11699" y="982050"/>
                <a:ext cx="8415441" cy="4161450"/>
              </a:xfrm>
            </p:spPr>
            <p:txBody>
              <a:bodyPr/>
              <a:lstStyle/>
              <a:p>
                <a:r>
                  <a:rPr lang="ko-KR" altLang="en-US" sz="800" dirty="0"/>
                  <a:t>이 기초 문제는 데이터 네트워킹에서의 두 중요 개념인 전파 지연과 전송 지연을 탐구하는 것이다</a:t>
                </a:r>
                <a:r>
                  <a:rPr lang="en-US" altLang="ko-KR" sz="800" dirty="0"/>
                  <a:t>. </a:t>
                </a:r>
                <a:r>
                  <a:rPr lang="ko-KR" altLang="en-US" sz="800" dirty="0"/>
                  <a:t>전송속도가 </a:t>
                </a:r>
                <a:r>
                  <a:rPr lang="en-US" altLang="ko-KR" sz="800" dirty="0"/>
                  <a:t>R (bps)</a:t>
                </a:r>
                <a:r>
                  <a:rPr lang="ko-KR" altLang="en-US" sz="800" dirty="0"/>
                  <a:t>인 단일 링크로 연결된 호스트 </a:t>
                </a:r>
                <a:r>
                  <a:rPr lang="en-US" altLang="ko-KR" sz="800" dirty="0"/>
                  <a:t>A</a:t>
                </a:r>
                <a:r>
                  <a:rPr lang="ko-KR" altLang="en-US" sz="800" dirty="0"/>
                  <a:t>와 호스트 </a:t>
                </a:r>
                <a:r>
                  <a:rPr lang="en-US" altLang="ko-KR" sz="800" dirty="0"/>
                  <a:t>B</a:t>
                </a:r>
                <a:r>
                  <a:rPr lang="ko-KR" altLang="en-US" sz="800" dirty="0"/>
                  <a:t>를 생각하자</a:t>
                </a:r>
                <a:r>
                  <a:rPr lang="en-US" altLang="ko-KR" sz="800" dirty="0"/>
                  <a:t>. </a:t>
                </a:r>
                <a:r>
                  <a:rPr lang="ko-KR" altLang="en-US" sz="800" dirty="0"/>
                  <a:t>두 호스트는 </a:t>
                </a:r>
                <a:r>
                  <a:rPr lang="en-US" altLang="ko-KR" sz="800" dirty="0"/>
                  <a:t>m</a:t>
                </a:r>
                <a:r>
                  <a:rPr lang="ko-KR" altLang="en-US" sz="800" dirty="0"/>
                  <a:t>미터 떨어져 있고 링크 사이의 전파속도 </a:t>
                </a:r>
                <a:r>
                  <a:rPr lang="en-US" altLang="ko-KR" sz="800" dirty="0"/>
                  <a:t>s</a:t>
                </a:r>
                <a:r>
                  <a:rPr lang="ko-KR" altLang="en-US" sz="800" dirty="0"/>
                  <a:t>가 </a:t>
                </a:r>
                <a:r>
                  <a:rPr lang="en-US" altLang="ko-KR" sz="800" dirty="0"/>
                  <a:t>m/s</a:t>
                </a:r>
                <a:r>
                  <a:rPr lang="ko-KR" altLang="en-US" sz="800" dirty="0"/>
                  <a:t>라고 하자</a:t>
                </a:r>
                <a:r>
                  <a:rPr lang="en-US" altLang="ko-KR" sz="800" dirty="0"/>
                  <a:t>. </a:t>
                </a:r>
                <a:r>
                  <a:rPr lang="ko-KR" altLang="en-US" sz="800" dirty="0"/>
                  <a:t>그리고 호스트 </a:t>
                </a:r>
                <a:r>
                  <a:rPr lang="en-US" altLang="ko-KR" sz="800" dirty="0"/>
                  <a:t>A</a:t>
                </a:r>
                <a:r>
                  <a:rPr lang="ko-KR" altLang="en-US" sz="800" dirty="0"/>
                  <a:t>가 호스트 </a:t>
                </a:r>
                <a:r>
                  <a:rPr lang="en-US" altLang="ko-KR" sz="800" dirty="0"/>
                  <a:t>B</a:t>
                </a:r>
                <a:r>
                  <a:rPr lang="ko-KR" altLang="en-US" sz="800" dirty="0"/>
                  <a:t>에게 크기가 </a:t>
                </a:r>
                <a:r>
                  <a:rPr lang="en-US" altLang="ko-KR" sz="800" dirty="0"/>
                  <a:t>L </a:t>
                </a:r>
                <a:r>
                  <a:rPr lang="ko-KR" altLang="en-US" sz="800" dirty="0"/>
                  <a:t>비트인 패킷을 보낸다고 하자</a:t>
                </a:r>
                <a:r>
                  <a:rPr lang="en-US" altLang="ko-KR" sz="800" dirty="0"/>
                  <a:t>.</a:t>
                </a:r>
                <a:r>
                  <a:rPr lang="en-US" altLang="ko-KR" sz="800" b="0" dirty="0"/>
                  <a:t> </a:t>
                </a:r>
                <a:endParaRPr lang="en-US" altLang="ko-KR" sz="800" dirty="0"/>
              </a:p>
              <a:p>
                <a:endParaRPr lang="en-US" altLang="ko-KR" sz="800" dirty="0"/>
              </a:p>
              <a:p>
                <a:pPr marL="469900" indent="-342900">
                  <a:buAutoNum type="alphaLcPeriod"/>
                </a:pPr>
                <a:r>
                  <a:rPr lang="en-US" altLang="ko-KR" sz="800" dirty="0"/>
                  <a:t>m</a:t>
                </a:r>
                <a:r>
                  <a:rPr lang="ko-KR" altLang="en-US" sz="800" dirty="0"/>
                  <a:t>과 </a:t>
                </a:r>
                <a:r>
                  <a:rPr lang="en-US" altLang="ko-KR" sz="800" dirty="0"/>
                  <a:t>s</a:t>
                </a:r>
                <a:r>
                  <a:rPr lang="ko-KR" altLang="en-US" sz="800" dirty="0"/>
                  <a:t>를 이용하여 전파 지연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𝑑𝑟𝑜𝑝</m:t>
                        </m:r>
                      </m:sub>
                    </m:sSub>
                  </m:oMath>
                </a14:m>
                <a:r>
                  <a:rPr lang="ko-KR" altLang="en-US" sz="800" dirty="0"/>
                  <a:t>를 표현하라</a:t>
                </a:r>
                <a:r>
                  <a:rPr lang="en-US" altLang="ko-KR" sz="800" dirty="0"/>
                  <a:t>.</a:t>
                </a:r>
                <a:br>
                  <a:rPr lang="en-US" altLang="ko-KR" sz="8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𝑑𝑟𝑜𝑝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800" dirty="0"/>
                  <a:t>= m/s</a:t>
                </a:r>
              </a:p>
              <a:p>
                <a:pPr marL="469900" indent="-342900">
                  <a:buAutoNum type="alphaLcPeriod"/>
                </a:pPr>
                <a:endParaRPr lang="en-US" altLang="ko-KR" sz="800" dirty="0"/>
              </a:p>
              <a:p>
                <a:pPr marL="469900" indent="-342900">
                  <a:buAutoNum type="alphaLcPeriod"/>
                </a:pPr>
                <a:r>
                  <a:rPr lang="en-US" altLang="ko-KR" sz="800" dirty="0"/>
                  <a:t>L</a:t>
                </a:r>
                <a:r>
                  <a:rPr lang="ko-KR" altLang="en-US" sz="800" dirty="0"/>
                  <a:t>과 </a:t>
                </a:r>
                <a:r>
                  <a:rPr lang="en-US" altLang="ko-KR" sz="800" dirty="0"/>
                  <a:t>R</a:t>
                </a:r>
                <a:r>
                  <a:rPr lang="ko-KR" altLang="en-US" sz="800" dirty="0"/>
                  <a:t>을 이용하여 패킷의 전송 시간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𝑡𝑟𝑎𝑛𝑠</m:t>
                        </m:r>
                      </m:sub>
                    </m:sSub>
                  </m:oMath>
                </a14:m>
                <a:r>
                  <a:rPr lang="ko-KR" altLang="en-US" sz="800" dirty="0"/>
                  <a:t>를 결정하라</a:t>
                </a:r>
                <a:r>
                  <a:rPr lang="en-US" altLang="ko-KR" sz="800" dirty="0"/>
                  <a:t>.</a:t>
                </a:r>
                <a:br>
                  <a:rPr lang="en-US" altLang="ko-KR" sz="8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𝑡𝑟𝑎𝑛𝑠</m:t>
                        </m:r>
                      </m:sub>
                    </m:sSub>
                  </m:oMath>
                </a14:m>
                <a:r>
                  <a:rPr lang="en-US" altLang="ko-KR" sz="800" b="0" dirty="0"/>
                  <a:t> </a:t>
                </a:r>
                <a:r>
                  <a:rPr lang="en-US" altLang="ko-KR" sz="800" dirty="0"/>
                  <a:t>= L/R</a:t>
                </a:r>
              </a:p>
              <a:p>
                <a:pPr marL="469900" indent="-342900">
                  <a:buAutoNum type="alphaLcPeriod"/>
                </a:pPr>
                <a:endParaRPr lang="en-US" altLang="ko-KR" sz="800" dirty="0"/>
              </a:p>
              <a:p>
                <a:pPr marL="469900" indent="-342900">
                  <a:buAutoNum type="alphaLcPeriod"/>
                </a:pPr>
                <a:r>
                  <a:rPr lang="ko-KR" altLang="en-US" sz="800" dirty="0"/>
                  <a:t>처리 지연과 </a:t>
                </a:r>
                <a:r>
                  <a:rPr lang="ko-KR" altLang="en-US" sz="800" dirty="0" err="1"/>
                  <a:t>큐잉</a:t>
                </a:r>
                <a:r>
                  <a:rPr lang="ko-KR" altLang="en-US" sz="800" dirty="0"/>
                  <a:t> 지연은 무시하고 종단간의 지연에 대한 수식을 구하라</a:t>
                </a:r>
                <a:r>
                  <a:rPr lang="en-US" altLang="ko-KR" sz="800" dirty="0"/>
                  <a:t>.</a:t>
                </a:r>
                <a:br>
                  <a:rPr lang="en-US" altLang="ko-KR" sz="800" dirty="0"/>
                </a:br>
                <a:r>
                  <a:rPr lang="ko-KR" altLang="en-US" sz="800" dirty="0"/>
                  <a:t>종단간의 지연 </a:t>
                </a:r>
                <a:r>
                  <a:rPr lang="en-US" altLang="ko-KR" sz="800" dirty="0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𝑛𝑜𝑑𝑎𝑙</m:t>
                        </m:r>
                      </m:sub>
                    </m:sSub>
                  </m:oMath>
                </a14:m>
                <a:br>
                  <a:rPr lang="en-US" altLang="ko-KR" sz="8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𝑛𝑜𝑑𝑎𝑙</m:t>
                        </m:r>
                      </m:sub>
                    </m:sSub>
                  </m:oMath>
                </a14:m>
                <a:r>
                  <a:rPr lang="en-US" altLang="ko-KR" sz="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𝑡𝑟𝑎𝑛𝑠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800" dirty="0"/>
                  <a:t> 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𝑝𝑟𝑜𝑝</m:t>
                        </m:r>
                      </m:sub>
                    </m:sSub>
                  </m:oMath>
                </a14:m>
                <a:r>
                  <a:rPr lang="en-US" altLang="ko-KR" sz="800" dirty="0"/>
                  <a:t> = L/R + m/s</a:t>
                </a:r>
              </a:p>
              <a:p>
                <a:pPr marL="469900" indent="-342900">
                  <a:buAutoNum type="alphaLcPeriod"/>
                </a:pPr>
                <a:endParaRPr lang="en-US" altLang="ko-KR" sz="800" dirty="0"/>
              </a:p>
              <a:p>
                <a:pPr marL="469900" indent="-342900">
                  <a:buAutoNum type="alphaLcPeriod"/>
                </a:pPr>
                <a:r>
                  <a:rPr lang="ko-KR" altLang="en-US" sz="800" dirty="0"/>
                  <a:t>호스트 </a:t>
                </a:r>
                <a:r>
                  <a:rPr lang="en-US" altLang="ko-KR" sz="800" dirty="0"/>
                  <a:t>A</a:t>
                </a:r>
                <a:r>
                  <a:rPr lang="ko-KR" altLang="en-US" sz="800" dirty="0"/>
                  <a:t>가 </a:t>
                </a:r>
                <a:r>
                  <a:rPr lang="en-US" altLang="ko-KR" sz="800" dirty="0"/>
                  <a:t>t=0 </a:t>
                </a:r>
                <a:r>
                  <a:rPr lang="ko-KR" altLang="en-US" sz="800" dirty="0"/>
                  <a:t>시간에 패킷 전송을 시작한다고 하자</a:t>
                </a:r>
                <a:r>
                  <a:rPr lang="en-US" altLang="ko-KR" sz="800" dirty="0"/>
                  <a:t>. T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𝑡𝑟𝑎𝑛𝑠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800" dirty="0"/>
                  <a:t>시간에 패킷의 마지막 비트는 어디에 있는가</a:t>
                </a:r>
                <a:r>
                  <a:rPr lang="en-US" altLang="ko-KR" sz="800" dirty="0"/>
                  <a:t>?</a:t>
                </a:r>
                <a:br>
                  <a:rPr lang="en-US" altLang="ko-KR" sz="8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𝑛𝑜𝑑𝑎𝑙</m:t>
                        </m:r>
                      </m:sub>
                    </m:sSub>
                  </m:oMath>
                </a14:m>
                <a:r>
                  <a:rPr lang="en-US" altLang="ko-KR" sz="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𝑡𝑟𝑎𝑛𝑠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800" dirty="0"/>
                  <a:t> 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𝑝𝑟𝑜𝑝</m:t>
                        </m:r>
                      </m:sub>
                    </m:sSub>
                  </m:oMath>
                </a14:m>
                <a:r>
                  <a:rPr lang="en-US" altLang="ko-KR" sz="800" dirty="0"/>
                  <a:t> </a:t>
                </a:r>
                <a:r>
                  <a:rPr lang="ko-KR" altLang="en-US" sz="800" dirty="0"/>
                  <a:t>에서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𝑡𝑟𝑎𝑛𝑠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800" dirty="0"/>
                  <a:t> 시간에는 남은 지연은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𝑝𝑟𝑜𝑝</m:t>
                        </m:r>
                      </m:sub>
                    </m:sSub>
                  </m:oMath>
                </a14:m>
                <a:r>
                  <a:rPr lang="en-US" altLang="ko-KR" sz="800" dirty="0"/>
                  <a:t> </a:t>
                </a:r>
                <a:r>
                  <a:rPr lang="ko-KR" altLang="en-US" sz="800" dirty="0"/>
                  <a:t>이다</a:t>
                </a:r>
                <a:r>
                  <a:rPr lang="en-US" altLang="ko-KR" sz="800" dirty="0"/>
                  <a:t>. </a:t>
                </a:r>
                <a:r>
                  <a:rPr lang="ko-KR" altLang="en-US" sz="800" dirty="0"/>
                  <a:t>따라서 마지막 비트는 다음 라우터까지 전파하기 직전인 출력 링크상에 있다</a:t>
                </a:r>
                <a:r>
                  <a:rPr lang="en-US" altLang="ko-KR" sz="800" dirty="0"/>
                  <a:t>.</a:t>
                </a:r>
              </a:p>
              <a:p>
                <a:pPr marL="469900" indent="-342900">
                  <a:buAutoNum type="alphaLcPeriod"/>
                </a:pPr>
                <a:endParaRPr lang="en-US" altLang="ko-KR" sz="800" dirty="0"/>
              </a:p>
              <a:p>
                <a:pPr marL="469900" indent="-342900">
                  <a:buAutoNum type="alphaL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𝑝𝑟𝑜𝑝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800" dirty="0"/>
                  <a:t>가 𝑑</a:t>
                </a:r>
                <a:r>
                  <a:rPr lang="en-US" altLang="ko-KR" sz="800" dirty="0"/>
                  <a:t>_</a:t>
                </a:r>
                <a:r>
                  <a:rPr lang="ko-KR" altLang="en-US" sz="800" dirty="0"/>
                  <a:t>𝑡𝑟𝑎𝑛𝑠보다 크다고 하자</a:t>
                </a:r>
                <a:r>
                  <a:rPr lang="en-US" altLang="ko-KR" sz="800" dirty="0"/>
                  <a:t>. T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𝑡𝑟𝑎𝑛𝑠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800" dirty="0"/>
                  <a:t>시간에 패킷의 처음 비트는 어디에 있는가</a:t>
                </a:r>
                <a:r>
                  <a:rPr lang="en-US" altLang="ko-KR" sz="800" dirty="0"/>
                  <a:t>?</a:t>
                </a:r>
                <a:br>
                  <a:rPr lang="en-US" altLang="ko-KR" sz="800" dirty="0"/>
                </a:br>
                <a:r>
                  <a:rPr lang="ko-KR" altLang="en-US" sz="800" dirty="0"/>
                  <a:t>패킷의 처음 비트는 호스트 </a:t>
                </a:r>
                <a:r>
                  <a:rPr lang="en-US" altLang="ko-KR" sz="800" dirty="0"/>
                  <a:t>A</a:t>
                </a:r>
                <a:r>
                  <a:rPr lang="ko-KR" altLang="en-US" sz="800" dirty="0"/>
                  <a:t>에서 전송 대기중이다</a:t>
                </a:r>
                <a:r>
                  <a:rPr lang="en-US" altLang="ko-KR" sz="800" dirty="0"/>
                  <a:t>.</a:t>
                </a:r>
              </a:p>
              <a:p>
                <a:pPr marL="469900" indent="-342900">
                  <a:buAutoNum type="alphaLcPeriod"/>
                </a:pPr>
                <a:endParaRPr lang="en-US" altLang="ko-KR" sz="800" dirty="0"/>
              </a:p>
              <a:p>
                <a:pPr marL="469900" indent="-342900">
                  <a:buAutoNum type="alphaL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𝑝𝑟𝑜𝑝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800" dirty="0"/>
                  <a:t>가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𝑡𝑟𝑎𝑛𝑠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800" dirty="0"/>
                  <a:t>보다 작다고 하자</a:t>
                </a:r>
                <a:r>
                  <a:rPr lang="en-US" altLang="ko-KR" sz="800" dirty="0"/>
                  <a:t>. T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𝑡𝑟𝑎𝑛𝑠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800" dirty="0"/>
                  <a:t>시간에 패킷의 처음 비트는 어디에 있는가</a:t>
                </a:r>
                <a:r>
                  <a:rPr lang="en-US" altLang="ko-KR" sz="800" dirty="0"/>
                  <a:t>?</a:t>
                </a:r>
                <a:br>
                  <a:rPr lang="en-US" altLang="ko-KR" sz="800" dirty="0"/>
                </a:br>
                <a:r>
                  <a:rPr lang="ko-KR" altLang="en-US" sz="800" dirty="0"/>
                  <a:t>패킷의 처음 비트는 호스트 </a:t>
                </a:r>
                <a:r>
                  <a:rPr lang="en-US" altLang="ko-KR" sz="800" dirty="0"/>
                  <a:t>B</a:t>
                </a:r>
                <a:r>
                  <a:rPr lang="ko-KR" altLang="en-US" sz="800" dirty="0"/>
                  <a:t>에 수신된 상태이다</a:t>
                </a:r>
                <a:r>
                  <a:rPr lang="en-US" altLang="ko-KR" sz="800" dirty="0"/>
                  <a:t>.</a:t>
                </a:r>
              </a:p>
              <a:p>
                <a:pPr marL="469900" indent="-342900">
                  <a:buAutoNum type="alphaLcPeriod"/>
                </a:pPr>
                <a:endParaRPr lang="en-US" altLang="ko-KR" sz="800" dirty="0"/>
              </a:p>
              <a:p>
                <a:pPr marL="469900" indent="-342900">
                  <a:buAutoNum type="alphaLcPeriod"/>
                </a:pPr>
                <a:r>
                  <a:rPr lang="en-US" altLang="ko-KR" sz="800" dirty="0"/>
                  <a:t>s=</a:t>
                </a:r>
                <a14:m>
                  <m:oMath xmlns:m="http://schemas.openxmlformats.org/officeDocument/2006/math">
                    <m:r>
                      <a:rPr lang="en-US" altLang="ko-KR" sz="800" b="0" i="1" smtClean="0">
                        <a:latin typeface="Cambria Math" panose="02040503050406030204" pitchFamily="18" charset="0"/>
                      </a:rPr>
                      <m:t>2.5</m:t>
                    </m:r>
                    <m:sSup>
                      <m:sSupPr>
                        <m:ctrlP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sup>
                    </m:sSup>
                  </m:oMath>
                </a14:m>
                <a:r>
                  <a:rPr lang="en-US" altLang="ko-KR" sz="800" dirty="0"/>
                  <a:t>, L=120(bit), R=56(kbps)</a:t>
                </a:r>
                <a:r>
                  <a:rPr lang="ko-KR" altLang="en-US" sz="800" dirty="0"/>
                  <a:t>라고 하자</a:t>
                </a:r>
                <a:r>
                  <a:rPr lang="en-US" altLang="ko-KR" sz="800" dirty="0"/>
                  <a:t>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 panose="02040503050406030204" pitchFamily="18" charset="0"/>
                          </a:rPr>
                          <m:t>𝑝𝑟𝑜𝑝</m:t>
                        </m:r>
                      </m:sub>
                    </m:sSub>
                  </m:oMath>
                </a14:m>
                <a:r>
                  <a:rPr lang="en-US" altLang="ko-KR" sz="800" dirty="0"/>
                  <a:t> </a:t>
                </a:r>
                <a:r>
                  <a:rPr lang="ko-KR" altLang="en-US" sz="800" dirty="0"/>
                  <a:t>와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𝑡𝑟𝑎𝑛𝑠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800" i="1">
                        <a:latin typeface="Cambria Math" panose="02040503050406030204" pitchFamily="18" charset="0"/>
                      </a:rPr>
                      <m:t>를</m:t>
                    </m:r>
                  </m:oMath>
                </a14:m>
                <a:r>
                  <a:rPr lang="ko-KR" altLang="en-US" sz="800" dirty="0"/>
                  <a:t> 같게 하는 거리 </a:t>
                </a:r>
                <a:r>
                  <a:rPr lang="en-US" altLang="ko-KR" sz="800" dirty="0"/>
                  <a:t>m</a:t>
                </a:r>
                <a:r>
                  <a:rPr lang="ko-KR" altLang="en-US" sz="800" dirty="0"/>
                  <a:t>을 찾아라</a:t>
                </a:r>
                <a:r>
                  <a:rPr lang="en-US" altLang="ko-KR" sz="800" dirty="0"/>
                  <a:t>.</a:t>
                </a:r>
                <a:br>
                  <a:rPr lang="en-US" altLang="ko-KR" sz="8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𝑛𝑜𝑑𝑎𝑙</m:t>
                        </m:r>
                      </m:sub>
                    </m:sSub>
                    <m:r>
                      <a:rPr lang="en-US" altLang="ko-KR" sz="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altLang="ko-KR" sz="800" dirty="0"/>
                  <a:t>= L/R + m/s, 120(bit) / 56(kbps) + m / </a:t>
                </a:r>
                <a14:m>
                  <m:oMath xmlns:m="http://schemas.openxmlformats.org/officeDocument/2006/math">
                    <m:r>
                      <a:rPr lang="en-US" altLang="ko-KR" sz="800" i="1">
                        <a:latin typeface="Cambria Math" panose="02040503050406030204" pitchFamily="18" charset="0"/>
                      </a:rPr>
                      <m:t>2.5</m:t>
                    </m:r>
                    <m:sSup>
                      <m:sSupPr>
                        <m:ctrlPr>
                          <a:rPr lang="en-US" altLang="ko-KR" sz="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ko-KR" sz="800" i="1">
                            <a:latin typeface="Cambria Math" panose="02040503050406030204" pitchFamily="18" charset="0"/>
                          </a:rPr>
                          <m:t>8</m:t>
                        </m:r>
                      </m:sup>
                    </m:sSup>
                  </m:oMath>
                </a14:m>
                <a:r>
                  <a:rPr lang="en-US" altLang="ko-KR" sz="800" dirty="0"/>
                  <a:t> </a:t>
                </a:r>
                <a:r>
                  <a:rPr lang="ko-KR" altLang="en-US" sz="800" dirty="0"/>
                  <a:t>따라서 </a:t>
                </a:r>
                <a:r>
                  <a:rPr lang="en-US" altLang="ko-KR" sz="800" dirty="0"/>
                  <a:t>m </a:t>
                </a:r>
                <a:r>
                  <a:rPr lang="ko-KR" altLang="en-US" sz="800" dirty="0"/>
                  <a:t>은 </a:t>
                </a:r>
                <a:r>
                  <a:rPr lang="en-US" altLang="ko-KR" sz="800" dirty="0"/>
                  <a:t>53571485.7142(bit kbps) </a:t>
                </a:r>
                <a:r>
                  <a:rPr lang="ko-KR" altLang="en-US" sz="800" dirty="0"/>
                  <a:t>이다</a:t>
                </a:r>
                <a:r>
                  <a:rPr lang="en-US" altLang="ko-KR" sz="800" dirty="0"/>
                  <a:t>. </a:t>
                </a:r>
                <a:r>
                  <a:rPr lang="ko-KR" altLang="en-US" sz="800" dirty="0"/>
                  <a:t>정리하면 </a:t>
                </a:r>
                <a:r>
                  <a:rPr lang="en-US" altLang="ko-KR" sz="800" dirty="0"/>
                  <a:t>m = 53.571(m)</a:t>
                </a:r>
              </a:p>
            </p:txBody>
          </p:sp>
        </mc:Choice>
        <mc:Fallback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E2CD8C46-5FE7-FB6B-6C8B-45D501883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1699" y="982050"/>
                <a:ext cx="8415441" cy="4161450"/>
              </a:xfrm>
              <a:blipFill>
                <a:blip r:embed="rId2"/>
                <a:stretch>
                  <a:fillRect t="-73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0402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07810A-3747-F2D7-9EF6-386170C5A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R23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13B8A3-1D81-6CA7-32D1-AE05025200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59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555600"/>
            <a:ext cx="8415442" cy="755700"/>
          </a:xfrm>
        </p:spPr>
        <p:txBody>
          <a:bodyPr/>
          <a:lstStyle/>
          <a:p>
            <a:r>
              <a:rPr lang="en-US" altLang="ko-KR" dirty="0"/>
              <a:t>R23. </a:t>
            </a:r>
            <a:r>
              <a:rPr lang="ko-KR" altLang="en-US" dirty="0"/>
              <a:t>인터넷 프로토콜 스택의 </a:t>
            </a:r>
            <a:r>
              <a:rPr lang="en-US" altLang="ko-KR" dirty="0"/>
              <a:t>5</a:t>
            </a:r>
            <a:r>
              <a:rPr lang="ko-KR" altLang="en-US" dirty="0"/>
              <a:t>개 계층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CD8C46-5FE7-FB6B-6C8B-45D501883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599"/>
            <a:ext cx="8415441" cy="3679941"/>
          </a:xfrm>
        </p:spPr>
        <p:txBody>
          <a:bodyPr/>
          <a:lstStyle/>
          <a:p>
            <a:r>
              <a:rPr lang="ko-KR" altLang="en-US" dirty="0"/>
              <a:t>애플리케이션 계층</a:t>
            </a:r>
            <a:endParaRPr lang="en-US" altLang="ko-KR" dirty="0"/>
          </a:p>
          <a:p>
            <a:pPr lvl="1"/>
            <a:r>
              <a:rPr lang="ko-KR" altLang="en-US" dirty="0"/>
              <a:t>사람에게 친근한 </a:t>
            </a:r>
            <a:r>
              <a:rPr lang="en-US" altLang="ko-KR" dirty="0"/>
              <a:t>www.naver.com </a:t>
            </a:r>
            <a:r>
              <a:rPr lang="ko-KR" altLang="en-US" dirty="0"/>
              <a:t>같은 이름을 </a:t>
            </a:r>
            <a:r>
              <a:rPr lang="en-US" altLang="ko-KR" dirty="0"/>
              <a:t>32</a:t>
            </a:r>
            <a:r>
              <a:rPr lang="ko-KR" altLang="en-US" dirty="0"/>
              <a:t>비트 네트워크 주소로 변환 해준다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트랜스포트 계층</a:t>
            </a:r>
            <a:endParaRPr lang="en-US" altLang="ko-KR" dirty="0"/>
          </a:p>
          <a:p>
            <a:pPr lvl="1"/>
            <a:r>
              <a:rPr lang="ko-KR" altLang="en-US" dirty="0"/>
              <a:t>클라이언트 서버 간에 애플리케이션 계층 메시지를 전송하는 서비스를 제공한다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네트워크 계층</a:t>
            </a:r>
            <a:endParaRPr lang="en-US" altLang="ko-KR" dirty="0"/>
          </a:p>
          <a:p>
            <a:pPr lvl="1"/>
            <a:r>
              <a:rPr lang="ko-KR" altLang="en-US" dirty="0"/>
              <a:t>한 호스트에서 다른 호스트로 </a:t>
            </a:r>
            <a:r>
              <a:rPr lang="ko-KR" altLang="en-US" dirty="0" err="1"/>
              <a:t>데이터그램</a:t>
            </a:r>
            <a:r>
              <a:rPr lang="en-US" altLang="ko-KR" dirty="0"/>
              <a:t>(datagram)</a:t>
            </a:r>
            <a:r>
              <a:rPr lang="ko-KR" altLang="en-US" dirty="0"/>
              <a:t>을 라우팅하는 책임을 진다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링크 계층</a:t>
            </a:r>
            <a:endParaRPr lang="en-US" altLang="ko-KR" dirty="0"/>
          </a:p>
          <a:p>
            <a:pPr lvl="1"/>
            <a:r>
              <a:rPr lang="ko-KR" altLang="en-US" dirty="0"/>
              <a:t>출발지와 목적지 간 일련의 패킷 스위치</a:t>
            </a:r>
            <a:r>
              <a:rPr lang="en-US" altLang="ko-KR" dirty="0"/>
              <a:t>(</a:t>
            </a:r>
            <a:r>
              <a:rPr lang="ko-KR" altLang="en-US" dirty="0"/>
              <a:t>인터넷에서는 라우터라 부름</a:t>
            </a:r>
            <a:r>
              <a:rPr lang="en-US" altLang="ko-KR" dirty="0"/>
              <a:t>)</a:t>
            </a:r>
            <a:r>
              <a:rPr lang="ko-KR" altLang="en-US" dirty="0"/>
              <a:t>를 통해 </a:t>
            </a:r>
            <a:r>
              <a:rPr lang="ko-KR" altLang="en-US" dirty="0" err="1"/>
              <a:t>데이터그램을</a:t>
            </a:r>
            <a:r>
              <a:rPr lang="ko-KR" altLang="en-US" dirty="0"/>
              <a:t> </a:t>
            </a:r>
            <a:r>
              <a:rPr lang="ko-KR" altLang="en-US" dirty="0" err="1"/>
              <a:t>라우트한다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물리 계층</a:t>
            </a:r>
            <a:endParaRPr lang="en-US" altLang="ko-KR" dirty="0"/>
          </a:p>
          <a:p>
            <a:pPr lvl="1"/>
            <a:r>
              <a:rPr lang="ko-KR" altLang="en-US" dirty="0"/>
              <a:t>프레임 내부의 각 비트를 한 노드에서 다음 노드로 이동하는 것이다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3876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264C1B-8580-04AD-9C0B-C65DB1141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R24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C7D203-BD58-E7E0-BE79-58D563315E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03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555600"/>
            <a:ext cx="8415442" cy="755700"/>
          </a:xfrm>
        </p:spPr>
        <p:txBody>
          <a:bodyPr/>
          <a:lstStyle/>
          <a:p>
            <a:r>
              <a:rPr lang="en-US" altLang="ko-KR" dirty="0"/>
              <a:t>R24. </a:t>
            </a:r>
            <a:r>
              <a:rPr lang="ko-KR" altLang="en-US" dirty="0"/>
              <a:t>캡슐화와 비캡슐화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CD8C46-5FE7-FB6B-6C8B-45D501883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415441" cy="3179400"/>
          </a:xfrm>
        </p:spPr>
        <p:txBody>
          <a:bodyPr/>
          <a:lstStyle/>
          <a:p>
            <a:r>
              <a:rPr lang="ko-KR" altLang="en-US" dirty="0"/>
              <a:t>캡슐화는 데이터가 하위 계층으로 내려가면서 헤더를 하나씩 덧붙이는 것을 의미하며</a:t>
            </a:r>
            <a:r>
              <a:rPr lang="en-US" altLang="ko-KR" dirty="0"/>
              <a:t>, </a:t>
            </a:r>
            <a:r>
              <a:rPr lang="ko-KR" altLang="en-US" dirty="0"/>
              <a:t>비 캡슐화는 데이터가 상위 계층으로 올라가면서 헤더를 하나씩 제거하는 것을 의미한다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이와 같은 방식은 데이터의 오류 검출 및 복구에 도움이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4028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5BAA65-1B5A-875B-EB68-FEB63A4CF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3307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9E49A-6091-9332-C812-3CA1283C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685" y="782861"/>
            <a:ext cx="7577418" cy="2915079"/>
          </a:xfrm>
        </p:spPr>
        <p:txBody>
          <a:bodyPr>
            <a:normAutofit/>
          </a:bodyPr>
          <a:lstStyle/>
          <a:p>
            <a:pPr algn="l"/>
            <a:r>
              <a:rPr lang="ko-KR" altLang="en-US" sz="2400" dirty="0"/>
              <a:t>과제 내용</a:t>
            </a:r>
            <a:br>
              <a:rPr lang="en-US" altLang="ko-KR" dirty="0"/>
            </a:br>
            <a:br>
              <a:rPr lang="en-US" altLang="ko-KR" dirty="0"/>
            </a:b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30CF222-7CFC-4E7B-239D-458385792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685" y="1899956"/>
            <a:ext cx="5190003" cy="205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735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07810A-3747-F2D7-9EF6-386170C5A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R10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13B8A3-1D81-6CA7-32D1-AE05025200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89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555600"/>
            <a:ext cx="8415442" cy="755700"/>
          </a:xfrm>
        </p:spPr>
        <p:txBody>
          <a:bodyPr/>
          <a:lstStyle/>
          <a:p>
            <a:r>
              <a:rPr lang="en-US" altLang="ko-KR" dirty="0"/>
              <a:t>R10. </a:t>
            </a:r>
            <a:r>
              <a:rPr lang="ko-KR" altLang="en-US" dirty="0"/>
              <a:t>본인이 사용하는 서로 다른 무선 기술과 그들의 특성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CD8C46-5FE7-FB6B-6C8B-45D501883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415441" cy="3179400"/>
          </a:xfrm>
        </p:spPr>
        <p:txBody>
          <a:bodyPr/>
          <a:lstStyle/>
          <a:p>
            <a:r>
              <a:rPr lang="ko-KR" altLang="en-US" dirty="0"/>
              <a:t>와이파이 </a:t>
            </a:r>
            <a:r>
              <a:rPr lang="en-US" altLang="ko-KR" dirty="0"/>
              <a:t>Wireless fidelity</a:t>
            </a:r>
          </a:p>
          <a:p>
            <a:pPr lvl="1"/>
            <a:r>
              <a:rPr lang="ko-KR" altLang="en-US" dirty="0"/>
              <a:t>통신 규정을 만족하는 기기들끼리 무선으로 데이터를 주고 받는다</a:t>
            </a:r>
            <a:r>
              <a:rPr lang="en-US" altLang="ko-KR" dirty="0"/>
              <a:t>.</a:t>
            </a:r>
          </a:p>
          <a:p>
            <a:pPr marL="584200" lvl="1" indent="0">
              <a:buNone/>
            </a:pPr>
            <a:endParaRPr lang="en-US" altLang="ko-KR" dirty="0"/>
          </a:p>
          <a:p>
            <a:r>
              <a:rPr lang="ko-KR" altLang="en-US" dirty="0"/>
              <a:t>블루투스 </a:t>
            </a:r>
            <a:r>
              <a:rPr lang="en-US" altLang="ko-KR" dirty="0"/>
              <a:t>Bluetooth</a:t>
            </a:r>
          </a:p>
          <a:p>
            <a:pPr lvl="1"/>
            <a:r>
              <a:rPr lang="en-US" altLang="ko-KR" dirty="0"/>
              <a:t>10</a:t>
            </a:r>
            <a:r>
              <a:rPr lang="ko-KR" altLang="en-US" dirty="0"/>
              <a:t>미터 안팎의 초단거리에서 저전력 무선 연결을 지원한다</a:t>
            </a:r>
            <a:r>
              <a:rPr lang="en-US" altLang="ko-KR" dirty="0"/>
              <a:t>.</a:t>
            </a:r>
          </a:p>
          <a:p>
            <a:pPr marL="584200" lvl="1" indent="0">
              <a:buNone/>
            </a:pPr>
            <a:endParaRPr lang="en-US" altLang="ko-KR" dirty="0"/>
          </a:p>
          <a:p>
            <a:r>
              <a:rPr lang="ko-KR" altLang="en-US" dirty="0" err="1"/>
              <a:t>비콘</a:t>
            </a:r>
            <a:r>
              <a:rPr lang="ko-KR" altLang="en-US" dirty="0"/>
              <a:t> </a:t>
            </a:r>
            <a:r>
              <a:rPr lang="en-US" altLang="ko-KR" dirty="0"/>
              <a:t>beacon</a:t>
            </a:r>
          </a:p>
          <a:p>
            <a:pPr lvl="1"/>
            <a:r>
              <a:rPr lang="ko-KR" altLang="en-US" dirty="0"/>
              <a:t>특정 위치의 정보를 전달하기 위해 사용되는 장치이다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7320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264C1B-8580-04AD-9C0B-C65DB1141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R12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C7D203-BD58-E7E0-BE79-58D563315E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3924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555600"/>
            <a:ext cx="8415442" cy="755700"/>
          </a:xfrm>
        </p:spPr>
        <p:txBody>
          <a:bodyPr/>
          <a:lstStyle/>
          <a:p>
            <a:r>
              <a:rPr lang="en-US" altLang="ko-KR" dirty="0"/>
              <a:t>R12. </a:t>
            </a:r>
            <a:r>
              <a:rPr lang="ko-KR" altLang="en-US" dirty="0"/>
              <a:t>회선 교환과 패킷 교환</a:t>
            </a:r>
            <a:r>
              <a:rPr lang="en-US" altLang="ko-KR" dirty="0"/>
              <a:t>, TDM</a:t>
            </a:r>
            <a:r>
              <a:rPr lang="ko-KR" altLang="en-US" dirty="0"/>
              <a:t>과 </a:t>
            </a:r>
            <a:r>
              <a:rPr lang="en-US" altLang="ko-KR" dirty="0"/>
              <a:t>FDM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CD8C46-5FE7-FB6B-6C8B-45D501883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415441" cy="3179400"/>
          </a:xfrm>
        </p:spPr>
        <p:txBody>
          <a:bodyPr/>
          <a:lstStyle/>
          <a:p>
            <a:r>
              <a:rPr lang="ko-KR" altLang="en-US" dirty="0"/>
              <a:t>회선 교환 네트워크는 패킷 교환 네트워크에 대해 어떠한 장점을 갖고 있는가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회선</a:t>
            </a:r>
            <a:r>
              <a:rPr lang="en-US" altLang="ko-KR" dirty="0"/>
              <a:t> </a:t>
            </a:r>
            <a:r>
              <a:rPr lang="ko-KR" altLang="en-US" dirty="0"/>
              <a:t>교환 네트워크는 패킷 교환 네트워크에 비해 전송 지연이 적다는 장점이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패킷 교환에서 출력 큐의 역할을 무엇인가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패킷 교환에서 출력 큐는 다른 패킷 데이터들과 속도 차이로 인해 모든 데이터가 전송되지 않았을 때 임시로 저장해서 속도를 맞춰주는 역할을 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회선 교환 네트워크에서 </a:t>
            </a:r>
            <a:r>
              <a:rPr lang="en-US" altLang="ko-KR" dirty="0"/>
              <a:t>TDM</a:t>
            </a:r>
            <a:r>
              <a:rPr lang="ko-KR" altLang="en-US" dirty="0"/>
              <a:t>은 </a:t>
            </a:r>
            <a:r>
              <a:rPr lang="en-US" altLang="ko-KR" dirty="0"/>
              <a:t>FDM</a:t>
            </a:r>
            <a:r>
              <a:rPr lang="ko-KR" altLang="en-US" dirty="0"/>
              <a:t>에 비해 어떠한 장점이 있는가</a:t>
            </a:r>
            <a:r>
              <a:rPr lang="en-US" altLang="ko-KR" dirty="0"/>
              <a:t>?</a:t>
            </a:r>
          </a:p>
          <a:p>
            <a:pPr lvl="1"/>
            <a:r>
              <a:rPr lang="en-US" altLang="ko-KR" dirty="0"/>
              <a:t>TDM</a:t>
            </a:r>
            <a:r>
              <a:rPr lang="ko-KR" altLang="en-US" dirty="0"/>
              <a:t>은 </a:t>
            </a:r>
            <a:r>
              <a:rPr lang="en-US" altLang="ko-KR" dirty="0"/>
              <a:t>FDM</a:t>
            </a:r>
            <a:r>
              <a:rPr lang="ko-KR" altLang="en-US" dirty="0"/>
              <a:t>에 비해 전체 대역폭을 짧은 시간 동안 얻기 때문에 대역폭의 변경이 편하다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2158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07810A-3747-F2D7-9EF6-386170C5A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R16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13B8A3-1D81-6CA7-32D1-AE05025200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496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22052-27B3-0353-FC4E-5F8A036F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555600"/>
            <a:ext cx="8415442" cy="755700"/>
          </a:xfrm>
        </p:spPr>
        <p:txBody>
          <a:bodyPr/>
          <a:lstStyle/>
          <a:p>
            <a:r>
              <a:rPr lang="en-US" altLang="ko-KR" dirty="0"/>
              <a:t>R16. </a:t>
            </a:r>
            <a:r>
              <a:rPr lang="ko-KR" altLang="en-US" dirty="0"/>
              <a:t>종단 간의 지연 요소</a:t>
            </a:r>
            <a:r>
              <a:rPr lang="en-US" altLang="ko-KR" dirty="0"/>
              <a:t>, </a:t>
            </a:r>
            <a:r>
              <a:rPr lang="ko-KR" altLang="en-US" dirty="0"/>
              <a:t>고정 지연과 가변 지연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CD8C46-5FE7-FB6B-6C8B-45D501883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415441" cy="3639600"/>
          </a:xfrm>
        </p:spPr>
        <p:txBody>
          <a:bodyPr/>
          <a:lstStyle/>
          <a:p>
            <a:r>
              <a:rPr lang="ko-KR" altLang="en-US" sz="1100" dirty="0"/>
              <a:t>하나의 패킷에 대한 종단간 지연에서의 지연 요소를 나열하라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100" dirty="0"/>
              <a:t>노드 처리 지연 </a:t>
            </a:r>
            <a:r>
              <a:rPr lang="en-US" altLang="ko-KR" sz="1100" dirty="0"/>
              <a:t>nodal processing delay</a:t>
            </a:r>
          </a:p>
          <a:p>
            <a:pPr lvl="1"/>
            <a:r>
              <a:rPr lang="ko-KR" altLang="en-US" sz="1100" dirty="0" err="1"/>
              <a:t>큐잉</a:t>
            </a:r>
            <a:r>
              <a:rPr lang="ko-KR" altLang="en-US" sz="1100" dirty="0"/>
              <a:t> 지연 </a:t>
            </a:r>
            <a:r>
              <a:rPr lang="en-US" altLang="ko-KR" sz="1100" dirty="0"/>
              <a:t>queuing delay</a:t>
            </a:r>
          </a:p>
          <a:p>
            <a:pPr lvl="1"/>
            <a:r>
              <a:rPr lang="ko-KR" altLang="en-US" sz="1100" dirty="0"/>
              <a:t>전송 지연 </a:t>
            </a:r>
            <a:r>
              <a:rPr lang="en-US" altLang="ko-KR" sz="1100" dirty="0"/>
              <a:t>transmission delay</a:t>
            </a:r>
          </a:p>
          <a:p>
            <a:pPr lvl="1"/>
            <a:r>
              <a:rPr lang="ko-KR" altLang="en-US" sz="1100" dirty="0"/>
              <a:t>전파 지연 </a:t>
            </a:r>
            <a:r>
              <a:rPr lang="en-US" altLang="ko-KR" sz="1100" dirty="0"/>
              <a:t>propagation delay</a:t>
            </a:r>
          </a:p>
          <a:p>
            <a:endParaRPr lang="en-US" altLang="ko-KR" sz="1100" dirty="0"/>
          </a:p>
          <a:p>
            <a:r>
              <a:rPr lang="ko-KR" altLang="en-US" sz="1100" dirty="0"/>
              <a:t>상수 지연 요소</a:t>
            </a:r>
            <a:endParaRPr lang="en-US" altLang="ko-KR" sz="1100" dirty="0"/>
          </a:p>
          <a:p>
            <a:pPr lvl="1"/>
            <a:r>
              <a:rPr lang="ko-KR" altLang="en-US" sz="1100" dirty="0"/>
              <a:t>전파 지연</a:t>
            </a:r>
            <a:endParaRPr lang="en-US" altLang="ko-KR" sz="1100" dirty="0"/>
          </a:p>
          <a:p>
            <a:pPr lvl="2"/>
            <a:r>
              <a:rPr lang="ko-KR" altLang="en-US" sz="1100" dirty="0"/>
              <a:t>출력 링크에서 다음 라우터까지 전파하는데 필요한 시간이며</a:t>
            </a:r>
            <a:r>
              <a:rPr lang="en-US" altLang="ko-KR" sz="1100" dirty="0"/>
              <a:t>, </a:t>
            </a:r>
            <a:r>
              <a:rPr lang="ko-KR" altLang="en-US" sz="1100" dirty="0"/>
              <a:t>광섬유나 </a:t>
            </a:r>
            <a:r>
              <a:rPr lang="ko-KR" altLang="en-US" sz="1100" dirty="0" err="1"/>
              <a:t>꼬임쌍선</a:t>
            </a:r>
            <a:r>
              <a:rPr lang="ko-KR" altLang="en-US" sz="1100" dirty="0"/>
              <a:t> 등의 물리 매체에 좌우된다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100" dirty="0"/>
              <a:t>전송 지연</a:t>
            </a:r>
            <a:endParaRPr lang="en-US" altLang="ko-KR" sz="1100" dirty="0"/>
          </a:p>
          <a:p>
            <a:pPr lvl="2"/>
            <a:r>
              <a:rPr lang="ko-KR" altLang="en-US" sz="1100" dirty="0"/>
              <a:t>패킷의 모든 비트들을 링크로 전송하는데 필요한 시간이다</a:t>
            </a:r>
            <a:r>
              <a:rPr lang="en-US" altLang="ko-KR" sz="1100" dirty="0"/>
              <a:t>. </a:t>
            </a:r>
            <a:r>
              <a:rPr lang="ko-KR" altLang="en-US" sz="1100" dirty="0"/>
              <a:t>일반적인 전송 지연 수식은 </a:t>
            </a:r>
            <a:r>
              <a:rPr lang="en-US" altLang="ko-KR" sz="1100" dirty="0"/>
              <a:t>link bandwidth(bps) / packet length(bits)</a:t>
            </a:r>
            <a:r>
              <a:rPr lang="ko-KR" altLang="en-US" sz="1100" dirty="0"/>
              <a:t>이다</a:t>
            </a:r>
            <a:r>
              <a:rPr lang="en-US" altLang="ko-KR" sz="1100" dirty="0"/>
              <a:t>.</a:t>
            </a:r>
          </a:p>
          <a:p>
            <a:pPr lvl="2"/>
            <a:endParaRPr lang="en-US" altLang="ko-KR" sz="1100" dirty="0"/>
          </a:p>
          <a:p>
            <a:r>
              <a:rPr lang="ko-KR" altLang="en-US" sz="1100" dirty="0"/>
              <a:t>가변 지연 요소</a:t>
            </a:r>
            <a:endParaRPr lang="en-US" altLang="ko-KR" sz="1100" dirty="0"/>
          </a:p>
          <a:p>
            <a:pPr lvl="1"/>
            <a:r>
              <a:rPr lang="ko-KR" altLang="en-US" sz="1100" dirty="0" err="1"/>
              <a:t>큐잉</a:t>
            </a:r>
            <a:r>
              <a:rPr lang="ko-KR" altLang="en-US" sz="1100" dirty="0"/>
              <a:t> 지연</a:t>
            </a:r>
            <a:endParaRPr lang="en-US" altLang="ko-KR" sz="1100" dirty="0"/>
          </a:p>
          <a:p>
            <a:pPr lvl="2"/>
            <a:r>
              <a:rPr lang="ko-KR" altLang="en-US" sz="1100" dirty="0"/>
              <a:t>라우터의 혼잡 수준</a:t>
            </a:r>
            <a:r>
              <a:rPr lang="en-US" altLang="ko-KR" sz="1100" dirty="0"/>
              <a:t>(congestion level)</a:t>
            </a:r>
            <a:r>
              <a:rPr lang="ko-KR" altLang="en-US" sz="1100" dirty="0"/>
              <a:t>에 따라 결정되므로 예측할 수 없다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100" dirty="0"/>
              <a:t>노드 처리 지연</a:t>
            </a:r>
            <a:endParaRPr lang="en-US" altLang="ko-KR" sz="1100" dirty="0"/>
          </a:p>
          <a:p>
            <a:pPr lvl="2"/>
            <a:r>
              <a:rPr lang="ko-KR" altLang="en-US" sz="1100" dirty="0"/>
              <a:t>패킷의</a:t>
            </a:r>
            <a:r>
              <a:rPr lang="en-US" altLang="ko-KR" sz="1100" dirty="0"/>
              <a:t> </a:t>
            </a:r>
            <a:r>
              <a:rPr lang="ko-KR" altLang="en-US" sz="1100" dirty="0"/>
              <a:t>헤더를 조사하고 어느 출력 링크를 보낼 지 결정하는 시간이며</a:t>
            </a:r>
            <a:r>
              <a:rPr lang="en-US" altLang="ko-KR" sz="1100" dirty="0"/>
              <a:t>, </a:t>
            </a:r>
            <a:r>
              <a:rPr lang="ko-KR" altLang="en-US" sz="1100" dirty="0"/>
              <a:t>일반적으로 </a:t>
            </a:r>
            <a:r>
              <a:rPr lang="en-US" altLang="ko-KR" sz="1100" dirty="0"/>
              <a:t>&lt; us </a:t>
            </a:r>
            <a:r>
              <a:rPr lang="ko-KR" altLang="en-US" sz="1100" dirty="0"/>
              <a:t>를 가진다</a:t>
            </a:r>
            <a:r>
              <a:rPr lang="en-US" altLang="ko-KR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15512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264C1B-8580-04AD-9C0B-C65DB1141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P6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C7D203-BD58-E7E0-BE79-58D563315E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704117"/>
      </p:ext>
    </p:extLst>
  </p:cSld>
  <p:clrMapOvr>
    <a:masterClrMapping/>
  </p:clrMapOvr>
</p:sld>
</file>

<file path=ppt/theme/theme1.xml><?xml version="1.0" encoding="utf-8"?>
<a:theme xmlns:a="http://schemas.openxmlformats.org/drawingml/2006/main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713</Words>
  <Application>Microsoft Office PowerPoint</Application>
  <PresentationFormat>화면 슬라이드 쇼(16:9)</PresentationFormat>
  <Paragraphs>75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Google Sans Medium</vt:lpstr>
      <vt:lpstr>Cambria Math</vt:lpstr>
      <vt:lpstr>Google Sans</vt:lpstr>
      <vt:lpstr>맑은 고딕 Semilight</vt:lpstr>
      <vt:lpstr>Arial</vt:lpstr>
      <vt:lpstr>Roboto Mono Light</vt:lpstr>
      <vt:lpstr>DevFest 2021</vt:lpstr>
      <vt:lpstr>컴퓨터 네트워크 1장 복습문제, 연습문제</vt:lpstr>
      <vt:lpstr>과제 내용  </vt:lpstr>
      <vt:lpstr>R10</vt:lpstr>
      <vt:lpstr>R10. 본인이 사용하는 서로 다른 무선 기술과 그들의 특성</vt:lpstr>
      <vt:lpstr>R12</vt:lpstr>
      <vt:lpstr>R12. 회선 교환과 패킷 교환, TDM과 FDM</vt:lpstr>
      <vt:lpstr>R16</vt:lpstr>
      <vt:lpstr>R16. 종단 간의 지연 요소, 고정 지연과 가변 지연</vt:lpstr>
      <vt:lpstr>P6</vt:lpstr>
      <vt:lpstr>P6. 전파 지연과 전송 지연</vt:lpstr>
      <vt:lpstr>R23</vt:lpstr>
      <vt:lpstr>R23. 인터넷 프로토콜 스택의 5개 계층</vt:lpstr>
      <vt:lpstr>R24</vt:lpstr>
      <vt:lpstr>R24. 캡슐화와 비캡슐화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Onboarding Kit for New GDSC Leads 2023-24</dc:title>
  <dc:creator>In Gyu Lee</dc:creator>
  <cp:lastModifiedBy>In Gyu Lee</cp:lastModifiedBy>
  <cp:revision>156</cp:revision>
  <dcterms:modified xsi:type="dcterms:W3CDTF">2023-09-13T06:21:06Z</dcterms:modified>
</cp:coreProperties>
</file>